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2" r:id="rId4"/>
    <p:sldId id="264" r:id="rId5"/>
    <p:sldId id="272" r:id="rId6"/>
    <p:sldId id="267" r:id="rId7"/>
    <p:sldId id="268" r:id="rId8"/>
    <p:sldId id="270" r:id="rId9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-67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67439B-B40D-47CB-B939-91438780BA1D}" type="doc">
      <dgm:prSet loTypeId="urn:microsoft.com/office/officeart/2005/8/layout/default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FC77D25-A051-4C0A-A84E-3A78F755B734}">
      <dgm:prSet phldrT="[Текст]" custT="1"/>
      <dgm:spPr/>
      <dgm:t>
        <a:bodyPr/>
        <a:lstStyle/>
        <a:p>
          <a:r>
            <a:rPr lang="ru-RU" sz="1800" dirty="0">
              <a:solidFill>
                <a:schemeClr val="bg2">
                  <a:lumMod val="10000"/>
                </a:schemeClr>
              </a:solidFill>
            </a:rPr>
            <a:t>1)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атыс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қаруы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оның ішінде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травматикалық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газды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пневматикалық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сигналдық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электрлік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және құрылымдық жағынан қаруға ұқсас бұйымдар 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мен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олардың құрамдас бөліктері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</dgm:t>
    </dgm:pt>
    <dgm:pt modelId="{17B4532E-3305-4F31-B98F-D488039A8838}" type="parTrans" cxnId="{DF0FD39D-7EC3-4CEA-A55F-5DEE6D4BA66D}">
      <dgm:prSet/>
      <dgm:spPr/>
      <dgm:t>
        <a:bodyPr/>
        <a:lstStyle/>
        <a:p>
          <a:endParaRPr lang="ru-RU" sz="2400">
            <a:solidFill>
              <a:schemeClr val="bg2">
                <a:lumMod val="10000"/>
              </a:schemeClr>
            </a:solidFill>
          </a:endParaRPr>
        </a:p>
      </dgm:t>
    </dgm:pt>
    <dgm:pt modelId="{4D93B483-A536-455E-A500-EB686C5A2388}" type="sibTrans" cxnId="{DF0FD39D-7EC3-4CEA-A55F-5DEE6D4BA66D}">
      <dgm:prSet/>
      <dgm:spPr/>
      <dgm:t>
        <a:bodyPr/>
        <a:lstStyle/>
        <a:p>
          <a:endParaRPr lang="ru-RU" sz="2400">
            <a:solidFill>
              <a:schemeClr val="bg2">
                <a:lumMod val="10000"/>
              </a:schemeClr>
            </a:solidFill>
          </a:endParaRPr>
        </a:p>
      </dgm:t>
    </dgm:pt>
    <dgm:pt modelId="{66B9F6B9-3FE8-4E99-9EA8-66CA4F8F12CC}">
      <dgm:prSet phldrT="[Текст]" custT="1"/>
      <dgm:spPr/>
      <dgm:t>
        <a:bodyPr/>
        <a:lstStyle/>
        <a:p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атыс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қаруына тән жеке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құрылымдық элементтері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тетіктері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немесе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сыртқы белгілері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бар</a:t>
          </a:r>
          <a:r>
            <a:rPr lang="en-US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заттар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E6C56FFC-DFA2-4CC2-979C-FB3D0E35C487}" type="parTrans" cxnId="{F28AD864-D6DE-424D-A205-6FEA945D5261}">
      <dgm:prSet/>
      <dgm:spPr/>
      <dgm:t>
        <a:bodyPr/>
        <a:lstStyle/>
        <a:p>
          <a:endParaRPr lang="ru-RU" sz="2400">
            <a:solidFill>
              <a:schemeClr val="bg2">
                <a:lumMod val="10000"/>
              </a:schemeClr>
            </a:solidFill>
          </a:endParaRPr>
        </a:p>
      </dgm:t>
    </dgm:pt>
    <dgm:pt modelId="{95EDF3D2-A021-4B03-A5F3-126ACA354407}" type="sibTrans" cxnId="{F28AD864-D6DE-424D-A205-6FEA945D5261}">
      <dgm:prSet/>
      <dgm:spPr/>
      <dgm:t>
        <a:bodyPr/>
        <a:lstStyle/>
        <a:p>
          <a:endParaRPr lang="ru-RU" sz="2400">
            <a:solidFill>
              <a:schemeClr val="bg2">
                <a:lumMod val="10000"/>
              </a:schemeClr>
            </a:solidFill>
          </a:endParaRPr>
        </a:p>
      </dgm:t>
    </dgm:pt>
    <dgm:pt modelId="{B4E0D83C-4ABF-4D1A-AE69-931FEB961B3A}">
      <dgm:prSet phldrT="[Текст]" custT="1"/>
      <dgm:spPr/>
      <dgm:t>
        <a:bodyPr/>
        <a:lstStyle/>
        <a:p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зақымдаушы әсері радиоактивті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сәулелену 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мен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биологиялық әсерді пайдалануға негізделген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қару мен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заттар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581863AC-DA26-4099-AA6F-910675DBBEBB}" type="parTrans" cxnId="{7540EBA5-20C7-47E5-8AB3-DF989EDF17C1}">
      <dgm:prSet/>
      <dgm:spPr/>
      <dgm:t>
        <a:bodyPr/>
        <a:lstStyle/>
        <a:p>
          <a:endParaRPr lang="ru-RU" sz="2400">
            <a:solidFill>
              <a:schemeClr val="bg2">
                <a:lumMod val="10000"/>
              </a:schemeClr>
            </a:solidFill>
          </a:endParaRPr>
        </a:p>
      </dgm:t>
    </dgm:pt>
    <dgm:pt modelId="{390E56DA-AE74-4933-907D-5692057BFAB7}" type="sibTrans" cxnId="{7540EBA5-20C7-47E5-8AB3-DF989EDF17C1}">
      <dgm:prSet/>
      <dgm:spPr/>
      <dgm:t>
        <a:bodyPr/>
        <a:lstStyle/>
        <a:p>
          <a:endParaRPr lang="ru-RU" sz="2400">
            <a:solidFill>
              <a:schemeClr val="bg2">
                <a:lumMod val="10000"/>
              </a:schemeClr>
            </a:solidFill>
          </a:endParaRPr>
        </a:p>
      </dgm:t>
    </dgm:pt>
    <dgm:pt modelId="{ADFEE829-38E8-4761-AA51-E184FDB45BED}">
      <dgm:prSet phldrT="[Текст]" custT="1"/>
      <dgm:spPr/>
      <dgm:t>
        <a:bodyPr/>
        <a:lstStyle/>
        <a:p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қаруға оқ-дәрілер және оның құрамдас бөліктері, снарядтар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жебелер</a:t>
          </a:r>
          <a:r>
            <a: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83038D23-BA56-4BDA-80FF-CE8209BCC1AD}" type="parTrans" cxnId="{5EE4BDAF-471E-4E09-9195-CDCCF9F8C0B9}">
      <dgm:prSet/>
      <dgm:spPr/>
      <dgm:t>
        <a:bodyPr/>
        <a:lstStyle/>
        <a:p>
          <a:endParaRPr lang="ru-RU" sz="2400">
            <a:solidFill>
              <a:schemeClr val="bg2">
                <a:lumMod val="10000"/>
              </a:schemeClr>
            </a:solidFill>
          </a:endParaRPr>
        </a:p>
      </dgm:t>
    </dgm:pt>
    <dgm:pt modelId="{0DC67B62-FDD6-4364-9566-1EA0E4DC6C89}" type="sibTrans" cxnId="{5EE4BDAF-471E-4E09-9195-CDCCF9F8C0B9}">
      <dgm:prSet/>
      <dgm:spPr/>
      <dgm:t>
        <a:bodyPr/>
        <a:lstStyle/>
        <a:p>
          <a:endParaRPr lang="ru-RU" sz="2400">
            <a:solidFill>
              <a:schemeClr val="bg2">
                <a:lumMod val="10000"/>
              </a:schemeClr>
            </a:solidFill>
          </a:endParaRPr>
        </a:p>
      </dgm:t>
    </dgm:pt>
    <dgm:pt modelId="{8E250024-1DF9-40F4-8433-36D23FF08618}">
      <dgm:prSet phldrT="[Текст]" custT="1"/>
      <dgm:spPr/>
      <dgm:t>
        <a:bodyPr/>
        <a:lstStyle/>
        <a:p>
          <a:r>
            <a:rPr lang="ru-RU" sz="1800" dirty="0" err="1">
              <a:solidFill>
                <a:schemeClr val="bg2">
                  <a:lumMod val="10000"/>
                </a:schemeClr>
              </a:solidFill>
            </a:rPr>
            <a:t>жоғарыда аталған қару түрлерін имитациялайтын</a:t>
          </a:r>
          <a:r>
            <a:rPr lang="ru-RU" sz="1800" dirty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sz="1800" dirty="0" err="1">
              <a:solidFill>
                <a:schemeClr val="bg2">
                  <a:lumMod val="10000"/>
                </a:schemeClr>
              </a:solidFill>
            </a:rPr>
            <a:t>заттар</a:t>
          </a:r>
          <a:r>
            <a:rPr lang="ru-RU" sz="1800" dirty="0">
              <a:solidFill>
                <a:schemeClr val="bg2">
                  <a:lumMod val="10000"/>
                </a:schemeClr>
              </a:solidFill>
            </a:rPr>
            <a:t>.</a:t>
          </a:r>
        </a:p>
      </dgm:t>
    </dgm:pt>
    <dgm:pt modelId="{F0144214-DE68-40FE-933F-485614209290}" type="parTrans" cxnId="{B2F80DCC-8049-4804-98BC-EDFBB1595139}">
      <dgm:prSet/>
      <dgm:spPr/>
      <dgm:t>
        <a:bodyPr/>
        <a:lstStyle/>
        <a:p>
          <a:endParaRPr lang="ru-RU" sz="2400">
            <a:solidFill>
              <a:schemeClr val="bg2">
                <a:lumMod val="10000"/>
              </a:schemeClr>
            </a:solidFill>
          </a:endParaRPr>
        </a:p>
      </dgm:t>
    </dgm:pt>
    <dgm:pt modelId="{30710F9F-9377-4AFA-B104-77D22DB948BA}" type="sibTrans" cxnId="{B2F80DCC-8049-4804-98BC-EDFBB1595139}">
      <dgm:prSet/>
      <dgm:spPr/>
      <dgm:t>
        <a:bodyPr/>
        <a:lstStyle/>
        <a:p>
          <a:endParaRPr lang="ru-RU" sz="2400">
            <a:solidFill>
              <a:schemeClr val="bg2">
                <a:lumMod val="10000"/>
              </a:schemeClr>
            </a:solidFill>
          </a:endParaRPr>
        </a:p>
      </dgm:t>
    </dgm:pt>
    <dgm:pt modelId="{9EC6719F-60E3-40D8-A5E1-90A992F6FF49}" type="pres">
      <dgm:prSet presAssocID="{F267439B-B40D-47CB-B939-91438780BA1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409FD2-F715-4FE0-9BA9-E4020B4FE18C}" type="pres">
      <dgm:prSet presAssocID="{FFC77D25-A051-4C0A-A84E-3A78F755B734}" presName="node" presStyleLbl="node1" presStyleIdx="0" presStyleCnt="5" custScaleX="148647" custScaleY="167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328C75-A214-4AFE-BF43-3DB266627392}" type="pres">
      <dgm:prSet presAssocID="{4D93B483-A536-455E-A500-EB686C5A2388}" presName="sibTrans" presStyleCnt="0"/>
      <dgm:spPr/>
    </dgm:pt>
    <dgm:pt modelId="{4788196F-C155-4C5D-B063-DD843965137E}" type="pres">
      <dgm:prSet presAssocID="{66B9F6B9-3FE8-4E99-9EA8-66CA4F8F12CC}" presName="node" presStyleLbl="node1" presStyleIdx="1" presStyleCnt="5" custScaleX="132235" custScaleY="1614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3BFD1-2EF7-4294-B547-D7FF583B7E11}" type="pres">
      <dgm:prSet presAssocID="{95EDF3D2-A021-4B03-A5F3-126ACA354407}" presName="sibTrans" presStyleCnt="0"/>
      <dgm:spPr/>
    </dgm:pt>
    <dgm:pt modelId="{B55E4B38-0C06-43B0-9F58-B64BBFF9E7BA}" type="pres">
      <dgm:prSet presAssocID="{B4E0D83C-4ABF-4D1A-AE69-931FEB961B3A}" presName="node" presStyleLbl="node1" presStyleIdx="2" presStyleCnt="5" custScaleX="119814" custScaleY="1614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C12573-0889-48C0-8A9E-92A2311142D4}" type="pres">
      <dgm:prSet presAssocID="{390E56DA-AE74-4933-907D-5692057BFAB7}" presName="sibTrans" presStyleCnt="0"/>
      <dgm:spPr/>
    </dgm:pt>
    <dgm:pt modelId="{C7B41652-F68B-4412-933F-B2E3A7B37EBE}" type="pres">
      <dgm:prSet presAssocID="{ADFEE829-38E8-4761-AA51-E184FDB45BED}" presName="node" presStyleLbl="node1" presStyleIdx="3" presStyleCnt="5" custScaleY="175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3DF51D-77AA-4060-B6F4-0291694E6758}" type="pres">
      <dgm:prSet presAssocID="{0DC67B62-FDD6-4364-9566-1EA0E4DC6C89}" presName="sibTrans" presStyleCnt="0"/>
      <dgm:spPr/>
    </dgm:pt>
    <dgm:pt modelId="{09AFC332-A6DF-448A-8CCF-A39F2663CAEB}" type="pres">
      <dgm:prSet presAssocID="{8E250024-1DF9-40F4-8433-36D23FF08618}" presName="node" presStyleLbl="node1" presStyleIdx="4" presStyleCnt="5" custScaleY="175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0FD39D-7EC3-4CEA-A55F-5DEE6D4BA66D}" srcId="{F267439B-B40D-47CB-B939-91438780BA1D}" destId="{FFC77D25-A051-4C0A-A84E-3A78F755B734}" srcOrd="0" destOrd="0" parTransId="{17B4532E-3305-4F31-B98F-D488039A8838}" sibTransId="{4D93B483-A536-455E-A500-EB686C5A2388}"/>
    <dgm:cxn modelId="{5C5EA4E4-FFC7-4D8F-9142-F585D1B53C64}" type="presOf" srcId="{66B9F6B9-3FE8-4E99-9EA8-66CA4F8F12CC}" destId="{4788196F-C155-4C5D-B063-DD843965137E}" srcOrd="0" destOrd="0" presId="urn:microsoft.com/office/officeart/2005/8/layout/default#1"/>
    <dgm:cxn modelId="{7540EBA5-20C7-47E5-8AB3-DF989EDF17C1}" srcId="{F267439B-B40D-47CB-B939-91438780BA1D}" destId="{B4E0D83C-4ABF-4D1A-AE69-931FEB961B3A}" srcOrd="2" destOrd="0" parTransId="{581863AC-DA26-4099-AA6F-910675DBBEBB}" sibTransId="{390E56DA-AE74-4933-907D-5692057BFAB7}"/>
    <dgm:cxn modelId="{EAEAA734-3E8D-4995-A830-2F0ADDC55368}" type="presOf" srcId="{FFC77D25-A051-4C0A-A84E-3A78F755B734}" destId="{EA409FD2-F715-4FE0-9BA9-E4020B4FE18C}" srcOrd="0" destOrd="0" presId="urn:microsoft.com/office/officeart/2005/8/layout/default#1"/>
    <dgm:cxn modelId="{4BC01D24-11E7-4F06-9939-09E11E30256B}" type="presOf" srcId="{B4E0D83C-4ABF-4D1A-AE69-931FEB961B3A}" destId="{B55E4B38-0C06-43B0-9F58-B64BBFF9E7BA}" srcOrd="0" destOrd="0" presId="urn:microsoft.com/office/officeart/2005/8/layout/default#1"/>
    <dgm:cxn modelId="{B2F80DCC-8049-4804-98BC-EDFBB1595139}" srcId="{F267439B-B40D-47CB-B939-91438780BA1D}" destId="{8E250024-1DF9-40F4-8433-36D23FF08618}" srcOrd="4" destOrd="0" parTransId="{F0144214-DE68-40FE-933F-485614209290}" sibTransId="{30710F9F-9377-4AFA-B104-77D22DB948BA}"/>
    <dgm:cxn modelId="{1DCE34D2-F5B7-41A8-9E43-1BE6530FCDF2}" type="presOf" srcId="{ADFEE829-38E8-4761-AA51-E184FDB45BED}" destId="{C7B41652-F68B-4412-933F-B2E3A7B37EBE}" srcOrd="0" destOrd="0" presId="urn:microsoft.com/office/officeart/2005/8/layout/default#1"/>
    <dgm:cxn modelId="{F28AD864-D6DE-424D-A205-6FEA945D5261}" srcId="{F267439B-B40D-47CB-B939-91438780BA1D}" destId="{66B9F6B9-3FE8-4E99-9EA8-66CA4F8F12CC}" srcOrd="1" destOrd="0" parTransId="{E6C56FFC-DFA2-4CC2-979C-FB3D0E35C487}" sibTransId="{95EDF3D2-A021-4B03-A5F3-126ACA354407}"/>
    <dgm:cxn modelId="{9962923C-003F-4622-BD81-A70B718A8758}" type="presOf" srcId="{F267439B-B40D-47CB-B939-91438780BA1D}" destId="{9EC6719F-60E3-40D8-A5E1-90A992F6FF49}" srcOrd="0" destOrd="0" presId="urn:microsoft.com/office/officeart/2005/8/layout/default#1"/>
    <dgm:cxn modelId="{5EE4BDAF-471E-4E09-9195-CDCCF9F8C0B9}" srcId="{F267439B-B40D-47CB-B939-91438780BA1D}" destId="{ADFEE829-38E8-4761-AA51-E184FDB45BED}" srcOrd="3" destOrd="0" parTransId="{83038D23-BA56-4BDA-80FF-CE8209BCC1AD}" sibTransId="{0DC67B62-FDD6-4364-9566-1EA0E4DC6C89}"/>
    <dgm:cxn modelId="{8904B94D-734E-411D-89E8-FC038F0C56DA}" type="presOf" srcId="{8E250024-1DF9-40F4-8433-36D23FF08618}" destId="{09AFC332-A6DF-448A-8CCF-A39F2663CAEB}" srcOrd="0" destOrd="0" presId="urn:microsoft.com/office/officeart/2005/8/layout/default#1"/>
    <dgm:cxn modelId="{B81992DC-5100-419E-B33B-D4F51E929054}" type="presParOf" srcId="{9EC6719F-60E3-40D8-A5E1-90A992F6FF49}" destId="{EA409FD2-F715-4FE0-9BA9-E4020B4FE18C}" srcOrd="0" destOrd="0" presId="urn:microsoft.com/office/officeart/2005/8/layout/default#1"/>
    <dgm:cxn modelId="{3ABCA8DD-173E-4C83-8CF5-4A21BD411F1D}" type="presParOf" srcId="{9EC6719F-60E3-40D8-A5E1-90A992F6FF49}" destId="{83328C75-A214-4AFE-BF43-3DB266627392}" srcOrd="1" destOrd="0" presId="urn:microsoft.com/office/officeart/2005/8/layout/default#1"/>
    <dgm:cxn modelId="{B37CA2A8-B5BD-4EAB-8643-44EE7DA56C3A}" type="presParOf" srcId="{9EC6719F-60E3-40D8-A5E1-90A992F6FF49}" destId="{4788196F-C155-4C5D-B063-DD843965137E}" srcOrd="2" destOrd="0" presId="urn:microsoft.com/office/officeart/2005/8/layout/default#1"/>
    <dgm:cxn modelId="{F96CA2F0-F0CB-48DF-BF7A-31CD2CA00B4E}" type="presParOf" srcId="{9EC6719F-60E3-40D8-A5E1-90A992F6FF49}" destId="{B743BFD1-2EF7-4294-B547-D7FF583B7E11}" srcOrd="3" destOrd="0" presId="urn:microsoft.com/office/officeart/2005/8/layout/default#1"/>
    <dgm:cxn modelId="{54C6FE62-A4D6-440A-BB6D-7903E389FA9C}" type="presParOf" srcId="{9EC6719F-60E3-40D8-A5E1-90A992F6FF49}" destId="{B55E4B38-0C06-43B0-9F58-B64BBFF9E7BA}" srcOrd="4" destOrd="0" presId="urn:microsoft.com/office/officeart/2005/8/layout/default#1"/>
    <dgm:cxn modelId="{E6A5E95C-687F-48B6-B13D-9F280592A405}" type="presParOf" srcId="{9EC6719F-60E3-40D8-A5E1-90A992F6FF49}" destId="{C6C12573-0889-48C0-8A9E-92A2311142D4}" srcOrd="5" destOrd="0" presId="urn:microsoft.com/office/officeart/2005/8/layout/default#1"/>
    <dgm:cxn modelId="{E5787F15-B7E1-4674-A90A-88E3FC7B733D}" type="presParOf" srcId="{9EC6719F-60E3-40D8-A5E1-90A992F6FF49}" destId="{C7B41652-F68B-4412-933F-B2E3A7B37EBE}" srcOrd="6" destOrd="0" presId="urn:microsoft.com/office/officeart/2005/8/layout/default#1"/>
    <dgm:cxn modelId="{8F4F33D8-1A58-43E7-A972-F430A0C769F4}" type="presParOf" srcId="{9EC6719F-60E3-40D8-A5E1-90A992F6FF49}" destId="{E33DF51D-77AA-4060-B6F4-0291694E6758}" srcOrd="7" destOrd="0" presId="urn:microsoft.com/office/officeart/2005/8/layout/default#1"/>
    <dgm:cxn modelId="{5669518F-8AB2-4FC2-A1F0-8F8CB1F387E7}" type="presParOf" srcId="{9EC6719F-60E3-40D8-A5E1-90A992F6FF49}" destId="{09AFC332-A6DF-448A-8CCF-A39F2663CAEB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09FD2-F715-4FE0-9BA9-E4020B4FE18C}">
      <dsp:nvSpPr>
        <dsp:cNvPr id="0" name=""/>
        <dsp:cNvSpPr/>
      </dsp:nvSpPr>
      <dsp:spPr>
        <a:xfrm>
          <a:off x="98017" y="610"/>
          <a:ext cx="3987312" cy="26915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2">
                  <a:lumMod val="10000"/>
                </a:schemeClr>
              </a:solidFill>
            </a:rPr>
            <a:t>1)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атыс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қаруы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оның ішінде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травматикалық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газды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пневматикалық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сигналдық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электрлік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және құрылымдық жағынан қаруға ұқсас бұйымдар 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мен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олардың құрамдас бөліктері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</dsp:txBody>
      <dsp:txXfrm>
        <a:off x="98017" y="610"/>
        <a:ext cx="3987312" cy="2691534"/>
      </dsp:txXfrm>
    </dsp:sp>
    <dsp:sp modelId="{4788196F-C155-4C5D-B063-DD843965137E}">
      <dsp:nvSpPr>
        <dsp:cNvPr id="0" name=""/>
        <dsp:cNvSpPr/>
      </dsp:nvSpPr>
      <dsp:spPr>
        <a:xfrm>
          <a:off x="4353570" y="47163"/>
          <a:ext cx="3547076" cy="2598428"/>
        </a:xfrm>
        <a:prstGeom prst="rect">
          <a:avLst/>
        </a:prstGeom>
        <a:solidFill>
          <a:schemeClr val="accent2">
            <a:hueOff val="-1638851"/>
            <a:satOff val="-1944"/>
            <a:lumOff val="-10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атыс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қаруына тән жеке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құрылымдық элементтері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тетіктері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немесе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сыртқы белгілері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бар</a:t>
          </a:r>
          <a:r>
            <a:rPr lang="en-US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заттар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sp:txBody>
      <dsp:txXfrm>
        <a:off x="4353570" y="47163"/>
        <a:ext cx="3547076" cy="2598428"/>
      </dsp:txXfrm>
    </dsp:sp>
    <dsp:sp modelId="{B55E4B38-0C06-43B0-9F58-B64BBFF9E7BA}">
      <dsp:nvSpPr>
        <dsp:cNvPr id="0" name=""/>
        <dsp:cNvSpPr/>
      </dsp:nvSpPr>
      <dsp:spPr>
        <a:xfrm>
          <a:off x="8168887" y="47163"/>
          <a:ext cx="3213895" cy="2598428"/>
        </a:xfrm>
        <a:prstGeom prst="rect">
          <a:avLst/>
        </a:prstGeom>
        <a:solidFill>
          <a:schemeClr val="accent2">
            <a:hueOff val="-3277702"/>
            <a:satOff val="-3888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зақымдаушы әсері радиоактивті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сәулелену 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мен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биологиялық әсерді пайдалануға негізделген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қару мен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заттар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sp:txBody>
      <dsp:txXfrm>
        <a:off x="8168887" y="47163"/>
        <a:ext cx="3213895" cy="2598428"/>
      </dsp:txXfrm>
    </dsp:sp>
    <dsp:sp modelId="{C7B41652-F68B-4412-933F-B2E3A7B37EBE}">
      <dsp:nvSpPr>
        <dsp:cNvPr id="0" name=""/>
        <dsp:cNvSpPr/>
      </dsp:nvSpPr>
      <dsp:spPr>
        <a:xfrm>
          <a:off x="2923876" y="2960385"/>
          <a:ext cx="2682403" cy="2830204"/>
        </a:xfrm>
        <a:prstGeom prst="rect">
          <a:avLst/>
        </a:prstGeom>
        <a:solidFill>
          <a:schemeClr val="accent2">
            <a:hueOff val="-4916553"/>
            <a:satOff val="-5832"/>
            <a:lumOff val="-30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қаруға оқ-дәрілер және оның құрамдас бөліктері, снарядтар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жебелер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sp:txBody>
      <dsp:txXfrm>
        <a:off x="2923876" y="2960385"/>
        <a:ext cx="2682403" cy="2830204"/>
      </dsp:txXfrm>
    </dsp:sp>
    <dsp:sp modelId="{09AFC332-A6DF-448A-8CCF-A39F2663CAEB}">
      <dsp:nvSpPr>
        <dsp:cNvPr id="0" name=""/>
        <dsp:cNvSpPr/>
      </dsp:nvSpPr>
      <dsp:spPr>
        <a:xfrm>
          <a:off x="5874520" y="2960385"/>
          <a:ext cx="2682403" cy="2830204"/>
        </a:xfrm>
        <a:prstGeom prst="rect">
          <a:avLst/>
        </a:prstGeom>
        <a:solidFill>
          <a:schemeClr val="accent2">
            <a:hueOff val="-6555403"/>
            <a:satOff val="-7776"/>
            <a:lumOff val="-41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solidFill>
                <a:schemeClr val="bg2">
                  <a:lumMod val="10000"/>
                </a:schemeClr>
              </a:solidFill>
            </a:rPr>
            <a:t>жоғарыда аталған қару түрлерін имитациялайтын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sz="1800" kern="1200" dirty="0" err="1">
              <a:solidFill>
                <a:schemeClr val="bg2">
                  <a:lumMod val="10000"/>
                </a:schemeClr>
              </a:solidFill>
            </a:rPr>
            <a:t>заттар</a:t>
          </a:r>
          <a:r>
            <a:rPr lang="ru-RU" sz="1800" kern="1200" dirty="0">
              <a:solidFill>
                <a:schemeClr val="bg2">
                  <a:lumMod val="10000"/>
                </a:schemeClr>
              </a:solidFill>
            </a:rPr>
            <a:t>.</a:t>
          </a:r>
        </a:p>
      </dsp:txBody>
      <dsp:txXfrm>
        <a:off x="5874520" y="2960385"/>
        <a:ext cx="2682403" cy="28302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3445" y="2420888"/>
            <a:ext cx="8640960" cy="1080120"/>
          </a:xfrm>
        </p:spPr>
        <p:txBody>
          <a:bodyPr/>
          <a:lstStyle>
            <a:lvl1pPr>
              <a:defRPr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F6CF3B1D-0314-4FE7-A417-F2C4D79DD0AC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07334895-A710-48CD-8C1D-13C38F920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9447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F6CF3B1D-0314-4FE7-A417-F2C4D79DD0AC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07334895-A710-48CD-8C1D-13C38F920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3488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F6CF3B1D-0314-4FE7-A417-F2C4D79DD0AC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07334895-A710-48CD-8C1D-13C38F920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029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F6CF3B1D-0314-4FE7-A417-F2C4D79DD0AC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07334895-A710-48CD-8C1D-13C38F9203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/>
        </p:nvSpPr>
        <p:spPr>
          <a:xfrm>
            <a:off x="8940800" y="65087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255573" y="191549"/>
            <a:ext cx="9793088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911424" y="1556792"/>
            <a:ext cx="950505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15512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5733" y="4406901"/>
            <a:ext cx="7630551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95733" y="2906713"/>
            <a:ext cx="76305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CF3B1D-0314-4FE7-A417-F2C4D79DD0AC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07334895-A710-48CD-8C1D-13C38F920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1246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9349" y="2060848"/>
            <a:ext cx="576064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2011" y="2071390"/>
            <a:ext cx="576064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F6CF3B1D-0314-4FE7-A417-F2C4D79DD0AC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07334895-A710-48CD-8C1D-13C38F920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3474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360" y="1916832"/>
            <a:ext cx="556861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5360" y="2556594"/>
            <a:ext cx="5568619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88022" y="1934294"/>
            <a:ext cx="566462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88022" y="2574056"/>
            <a:ext cx="5664629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833747" y="6410897"/>
            <a:ext cx="162065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F6CF3B1D-0314-4FE7-A417-F2C4D79DD0AC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538912" y="6356351"/>
            <a:ext cx="2199456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961747" y="6356351"/>
            <a:ext cx="162065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07334895-A710-48CD-8C1D-13C38F920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0519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F6CF3B1D-0314-4FE7-A417-F2C4D79DD0AC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07334895-A710-48CD-8C1D-13C38F920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7749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F6CF3B1D-0314-4FE7-A417-F2C4D79DD0AC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07334895-A710-48CD-8C1D-13C38F920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3564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513622"/>
            <a:ext cx="4011084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1851" y="1916833"/>
            <a:ext cx="6815667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F6CF3B1D-0314-4FE7-A417-F2C4D79DD0AC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07334895-A710-48CD-8C1D-13C38F920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2811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F6CF3B1D-0314-4FE7-A417-F2C4D79DD0AC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07334895-A710-48CD-8C1D-13C38F920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6741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5573" y="191549"/>
            <a:ext cx="9793088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1424" y="1556792"/>
            <a:ext cx="950505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F6CF3B1D-0314-4FE7-A417-F2C4D79DD0AC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07334895-A710-48CD-8C1D-13C38F92036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60917" y="45855"/>
            <a:ext cx="1010349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851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9332" y="328573"/>
            <a:ext cx="93565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«Игілік ауылының ЖОББМ» 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5"/>
          <p:cNvSpPr txBox="1">
            <a:spLocks/>
          </p:cNvSpPr>
          <p:nvPr/>
        </p:nvSpPr>
        <p:spPr>
          <a:xfrm>
            <a:off x="2091707" y="1509957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kk-KZ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 қауіпсіздігінің алдын алу мақсатында ата –аналарға  және оқушылар назарына!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907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5018" y="154962"/>
            <a:ext cx="109728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Оқушыларға қойылатын бірыңғай талаптар :</a:t>
            </a:r>
            <a:endParaRPr lang="kk-K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 міндеті:</a:t>
            </a:r>
          </a:p>
          <a:p>
            <a:pPr marL="457200" indent="-457200">
              <a:buFont typeface="+mj-lt"/>
              <a:buAutoNum type="arabicParenR"/>
            </a:pP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 формасын сақтауға;</a:t>
            </a:r>
          </a:p>
          <a:p>
            <a:pPr marL="457200" indent="-457200">
              <a:buFont typeface="+mj-lt"/>
              <a:buAutoNum type="arabicParenR"/>
            </a:pP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Сабақтан кешікпеуге;</a:t>
            </a:r>
          </a:p>
          <a:p>
            <a:pPr marL="457200" indent="-457200">
              <a:buFont typeface="+mj-lt"/>
              <a:buAutoNum type="arabicParenR"/>
            </a:pP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 себепсіз босатпауға;</a:t>
            </a:r>
          </a:p>
          <a:p>
            <a:pPr marL="457200" indent="-457200">
              <a:buFont typeface="+mj-lt"/>
              <a:buAutoNum type="arabicParenR"/>
            </a:pP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Сабаққа дайындықсыз келмеуге;</a:t>
            </a:r>
          </a:p>
          <a:p>
            <a:pPr marL="457200" indent="-457200">
              <a:buFont typeface="+mj-lt"/>
              <a:buAutoNum type="arabicParenR"/>
            </a:pP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 ұялы телефон ұстамауға;</a:t>
            </a:r>
          </a:p>
          <a:p>
            <a:pPr marL="457200" indent="-457200">
              <a:buFont typeface="+mj-lt"/>
              <a:buAutoNum type="arabicParenR"/>
            </a:pP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 аумағында , асханада тәртіп сақтауға;</a:t>
            </a:r>
          </a:p>
          <a:p>
            <a:pPr marL="457200" indent="-457200">
              <a:buFont typeface="+mj-lt"/>
              <a:buAutoNum type="arabicParenR"/>
            </a:pP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 жүру ережесін қатаң сақтауға;</a:t>
            </a:r>
          </a:p>
          <a:p>
            <a:pPr marL="457200" indent="-457200">
              <a:buFont typeface="+mj-lt"/>
              <a:buAutoNum type="arabicParenR"/>
            </a:pP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Кеш мезгілінде көшеде жүрмеуге;</a:t>
            </a:r>
          </a:p>
          <a:p>
            <a:pPr marL="457200" indent="-457200">
              <a:buFont typeface="+mj-lt"/>
              <a:buAutoNum type="arabicParenR"/>
            </a:pP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Интернеттегі таныс емес сайттарға ата-ананың рұқсатынсыз тіркелмеуге </a:t>
            </a:r>
          </a:p>
          <a:p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міндетті.</a:t>
            </a:r>
          </a:p>
          <a:p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әкелуге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тиым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салынған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әкелмеу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Кәмелеттік жасқа толмаған оқушыларға көлік басқаруға қатаң тиым салынады.</a:t>
            </a:r>
          </a:p>
          <a:p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Оқушылар бір біріне телефонмен желісімен әлде </a:t>
            </a:r>
          </a:p>
          <a:p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тікелей әлімжеттік көрсетуге де қатаң тиым салынады.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kk-KZ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Жоғарыда аталған біріңғай талаптардың орындалуын  ата-ана күнделікті</a:t>
            </a:r>
          </a:p>
          <a:p>
            <a:r>
              <a:rPr lang="kk-KZ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қадағалап отыруы тиіс.</a:t>
            </a:r>
          </a:p>
        </p:txBody>
      </p:sp>
    </p:spTree>
    <p:extLst>
      <p:ext uri="{BB962C8B-B14F-4D97-AF65-F5344CB8AC3E}">
        <p14:creationId xmlns:p14="http://schemas.microsoft.com/office/powerpoint/2010/main" xmlns="" val="607136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 descr="Изображение выглядит как снимок экрана,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26310FA0-4A32-4523-9F4D-414B818A4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0814" y="106878"/>
            <a:ext cx="7308304" cy="644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616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8460" y="234701"/>
            <a:ext cx="6172200" cy="972108"/>
          </a:xfr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kk-KZ" b="1" dirty="0">
                <a:solidFill>
                  <a:srgbClr val="C00000"/>
                </a:solidFill>
              </a:rPr>
              <a:t/>
            </a:r>
            <a:br>
              <a:rPr lang="kk-KZ" b="1" dirty="0">
                <a:solidFill>
                  <a:srgbClr val="C00000"/>
                </a:solidFill>
              </a:rPr>
            </a:br>
            <a:r>
              <a:rPr lang="kk-KZ" b="1" dirty="0">
                <a:solidFill>
                  <a:srgbClr val="C00000"/>
                </a:solidFill>
              </a:rPr>
              <a:t>Жолда абай бол!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93743" y="1796484"/>
            <a:ext cx="8766362" cy="50238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fontAlgn="base"/>
            <a:r>
              <a:rPr lang="kk-KZ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Жолдағы қауіпсіздік – бұл ата-аналар немесе қамқоршылардан үлкен жауапкершілікті талап ететін міндет, бұл қауіпсіздікті елеусіз қалдыруға болмайды.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kk-KZ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Әрбір баланың өмірінің қауіпсіздігін қамтамасыз ету барлығымыздың, оның ішінде ата-ана – Сіздің де басты міндетіңіз болып табылады.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kk-KZ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Балаңыздың бойында жолда, көшеде тәртіпті, ұқыпты, сақ және байқампаз болуға деген қажеттілікті тәрбиелеуге тырысыңыз.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kk-KZ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Балаға жаяулар үшін де, көлік жүргізушілері үшін де ережелер бар екендігін үнемі ескертіп отырыңыз.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kk-KZ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Балаға көшеде қараумен бірге көшеде естуді де үйретіңіз: баланың жақындап қалған көлікті естімеуінен болған қайғылы оқиғалар көп болғанын есіңізде ұстаңыз.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kk-KZ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Балаға қарауды үйретіңіз. Балада қатаң дағды қалыптасуы тиіс: жаяу жүргіншілер жолынан шығар алдында алға қадам жасамас бұрын басын оңға, солға бұрып жан-жағын, жолдың барлық бағыттарын қарайды. Бұл балада автоматизмге дейін үйретілген болуы тиіс.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plasto.ru/images/dz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0660" y="0"/>
            <a:ext cx="3437965" cy="17964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2071991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www.gov.kz/uploads/2021/6/4/e6cfca1b236f1ef7495113c338c71985_1280x720.pn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640"/>
          <a:stretch/>
        </p:blipFill>
        <p:spPr bwMode="auto">
          <a:xfrm>
            <a:off x="1227116" y="1800665"/>
            <a:ext cx="9737767" cy="43565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3EF668C-8D20-18AD-D2E3-9B03D9EAB5D5}"/>
              </a:ext>
            </a:extLst>
          </p:cNvPr>
          <p:cNvSpPr/>
          <p:nvPr/>
        </p:nvSpPr>
        <p:spPr>
          <a:xfrm>
            <a:off x="2123440" y="889782"/>
            <a:ext cx="794512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ектепке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кіруге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тыйым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салынған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заттардың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тізімі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340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455147292"/>
              </p:ext>
            </p:extLst>
          </p:nvPr>
        </p:nvGraphicFramePr>
        <p:xfrm>
          <a:off x="406400" y="1066800"/>
          <a:ext cx="114808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08000" y="228600"/>
            <a:ext cx="112776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ұйымдарына және олардың аумақтарына </a:t>
            </a:r>
            <a:r>
              <a:rPr lang="ru-RU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әкелуге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тыйым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салынған нәрселер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1004000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93766" y="275511"/>
            <a:ext cx="11293434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Courier New" pitchFamily="49" charset="0"/>
              </a:rPr>
              <a:t> 3) </a:t>
            </a:r>
            <a:r>
              <a:rPr kumimoji="0" lang="kk-KZ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оқ-дәрілер, жарылғыш және тез тұтанатын заттар, химиялық және улы заттар, оның ішінде:</a:t>
            </a:r>
            <a:endParaRPr kumimoji="0" lang="kk-KZ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812800" y="744380"/>
            <a:ext cx="10896270" cy="30469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Courier New" pitchFamily="49" charset="0"/>
              </a:rPr>
              <a:t>- </a:t>
            </a:r>
            <a:r>
              <a:rPr kumimoji="0" lang="kk-K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жарылғыш заттардың немесе құрылғылардың көшірмелері немесе имитаторлары, аэрозольдық бояулар, скипидар;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- </a:t>
            </a:r>
            <a:r>
              <a:rPr kumimoji="0" lang="kk-KZ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фейерверктер, кез келген нысандағы жарық беретін зымырандар және пиротехникалық құралдар;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сіріңкелер, оттықтар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(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білім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беру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ұйымының аумағында орналасқан жатақханаларда пайдалану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жағдайларын қоспағанда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);</a:t>
            </a:r>
          </a:p>
        </p:txBody>
      </p:sp>
      <p:pic>
        <p:nvPicPr>
          <p:cNvPr id="5" name="Рисунок 4" descr="pozharoopasno_legkovosplamenyayushiesya_veshestva_abali.ru_-600x502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802" y="4632406"/>
            <a:ext cx="3251200" cy="2040128"/>
          </a:xfrm>
          <a:prstGeom prst="rect">
            <a:avLst/>
          </a:prstGeom>
        </p:spPr>
      </p:pic>
      <p:pic>
        <p:nvPicPr>
          <p:cNvPr id="6" name="Рисунок 5" descr="27379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509" y="3791368"/>
            <a:ext cx="1625600" cy="1219200"/>
          </a:xfrm>
          <a:prstGeom prst="rect">
            <a:avLst/>
          </a:prstGeom>
        </p:spPr>
      </p:pic>
      <p:pic>
        <p:nvPicPr>
          <p:cNvPr id="7" name="Рисунок 6" descr="62019053_w640_h640_nerzhamet-aerozol--krask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931" y="3747470"/>
            <a:ext cx="2529417" cy="1905000"/>
          </a:xfrm>
          <a:prstGeom prst="rect">
            <a:avLst/>
          </a:prstGeom>
        </p:spPr>
      </p:pic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5"/>
          <a:srcRect l="27027"/>
          <a:stretch>
            <a:fillRect/>
          </a:stretch>
        </p:blipFill>
        <p:spPr>
          <a:xfrm>
            <a:off x="8940800" y="4129398"/>
            <a:ext cx="2619169" cy="1762339"/>
          </a:xfrm>
          <a:prstGeom prst="rect">
            <a:avLst/>
          </a:prstGeom>
        </p:spPr>
      </p:pic>
      <p:pic>
        <p:nvPicPr>
          <p:cNvPr id="9" name="Рисунок 8" descr="matches_PNG478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4267200"/>
            <a:ext cx="1852850" cy="1729839"/>
          </a:xfrm>
          <a:prstGeom prst="rect">
            <a:avLst/>
          </a:prstGeom>
        </p:spPr>
      </p:pic>
      <p:pic>
        <p:nvPicPr>
          <p:cNvPr id="10" name="Рисунок 9" descr="lighter_PNG1119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8800" y="4446940"/>
            <a:ext cx="2032000" cy="203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3861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51906" y="136267"/>
            <a:ext cx="10836894" cy="30469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құрамында улы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 мия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тамыры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бар газ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баллондары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көзден жас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ағызатын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бұрыш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психикаға белсенді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әсер ететін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заттар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темекі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бұйымдары, оның ішінде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қыздырылатын темекісі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бар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бұйымдар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қорқорға арналған темекі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қорқор қоспасы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темекі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қыздыруға арналған жүйелер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тұтынудың электрондық жүйелері және оларға арналған сұйықтықтар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130164060_w640_h640_gazovyj-ballonchik-fakel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87" y="3429001"/>
            <a:ext cx="1828800" cy="3080085"/>
          </a:xfrm>
          <a:prstGeom prst="rect">
            <a:avLst/>
          </a:prstGeom>
        </p:spPr>
      </p:pic>
      <p:pic>
        <p:nvPicPr>
          <p:cNvPr id="7" name="Рисунок 6" descr="tobacco-500x500-e1442661299299-300x1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4800600"/>
            <a:ext cx="2282042" cy="1581150"/>
          </a:xfrm>
          <a:prstGeom prst="rect">
            <a:avLst/>
          </a:prstGeom>
        </p:spPr>
      </p:pic>
      <p:pic>
        <p:nvPicPr>
          <p:cNvPr id="9" name="Рисунок 8" descr="274px-CDC_electronic_cigarettes_October_2015_(cropped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3505200"/>
            <a:ext cx="4673600" cy="2667000"/>
          </a:xfrm>
          <a:prstGeom prst="rect">
            <a:avLst/>
          </a:prstGeom>
        </p:spPr>
      </p:pic>
      <p:pic>
        <p:nvPicPr>
          <p:cNvPr id="6" name="Рисунок 5" descr="artage-io-thumb-f684d86bb0a196e69db9de2a772357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1" y="3505200"/>
            <a:ext cx="233548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168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gli-zelenih-ottenkov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ugli-zelenih-ottenkov</Template>
  <TotalTime>87</TotalTime>
  <Words>464</Words>
  <Application>Microsoft Office PowerPoint</Application>
  <PresentationFormat>Произвольный</PresentationFormat>
  <Paragraphs>45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ugli-zelenih-ottenkov</vt:lpstr>
      <vt:lpstr>Слайд 1</vt:lpstr>
      <vt:lpstr>Слайд 2</vt:lpstr>
      <vt:lpstr>Слайд 3</vt:lpstr>
      <vt:lpstr> Жолда абай бол! 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20</cp:revision>
  <cp:lastPrinted>2024-02-19T07:56:46Z</cp:lastPrinted>
  <dcterms:created xsi:type="dcterms:W3CDTF">2022-09-20T15:48:54Z</dcterms:created>
  <dcterms:modified xsi:type="dcterms:W3CDTF">2024-03-14T07:53:32Z</dcterms:modified>
</cp:coreProperties>
</file>